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4"/>
  </p:notesMasterIdLst>
  <p:handoutMasterIdLst>
    <p:handoutMasterId r:id="rId35"/>
  </p:handoutMasterIdLst>
  <p:sldIdLst>
    <p:sldId id="292" r:id="rId4"/>
    <p:sldId id="256" r:id="rId5"/>
    <p:sldId id="258" r:id="rId6"/>
    <p:sldId id="266" r:id="rId7"/>
    <p:sldId id="267" r:id="rId8"/>
    <p:sldId id="269" r:id="rId9"/>
    <p:sldId id="270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2" r:id="rId21"/>
    <p:sldId id="284" r:id="rId22"/>
    <p:sldId id="285" r:id="rId23"/>
    <p:sldId id="287" r:id="rId24"/>
    <p:sldId id="288" r:id="rId25"/>
    <p:sldId id="294" r:id="rId26"/>
    <p:sldId id="295" r:id="rId27"/>
    <p:sldId id="286" r:id="rId28"/>
    <p:sldId id="289" r:id="rId29"/>
    <p:sldId id="290" r:id="rId30"/>
    <p:sldId id="291" r:id="rId31"/>
    <p:sldId id="296" r:id="rId32"/>
    <p:sldId id="293" r:id="rId33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9CE"/>
    <a:srgbClr val="EAEAEA"/>
    <a:srgbClr val="EEEEEF"/>
    <a:srgbClr val="ECECEE"/>
    <a:srgbClr val="FBFBFB"/>
    <a:srgbClr val="FFFFFF"/>
    <a:srgbClr val="6E80E2"/>
    <a:srgbClr val="484B7F"/>
    <a:srgbClr val="7181E3"/>
    <a:srgbClr val="C56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94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00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1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58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43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703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48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2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37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761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107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98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8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984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28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902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42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71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5224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7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67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57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 smtClean="0"/>
              <a:t>Judul Pembahasan Pertemuan Disini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78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2.png"/><Relationship Id="rId7" Type="http://schemas.openxmlformats.org/officeDocument/2006/relationships/image" Target="../media/image3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6.png"/><Relationship Id="rId7" Type="http://schemas.openxmlformats.org/officeDocument/2006/relationships/image" Target="../media/image3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40.jp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75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2589452" y="3800773"/>
            <a:ext cx="3843717" cy="1666161"/>
          </a:xfrm>
          <a:prstGeom prst="line">
            <a:avLst/>
          </a:prstGeom>
          <a:ln w="38100">
            <a:solidFill>
              <a:srgbClr val="484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Logistic Regression di Dimensi Tiga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10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589452" y="1802779"/>
            <a:ext cx="3762796" cy="1997994"/>
          </a:xfrm>
          <a:prstGeom prst="line">
            <a:avLst/>
          </a:prstGeom>
          <a:ln w="38100">
            <a:solidFill>
              <a:srgbClr val="C5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846033" y="1474651"/>
            <a:ext cx="1241429" cy="1487251"/>
            <a:chOff x="6124098" y="1796383"/>
            <a:chExt cx="1412059" cy="1691668"/>
          </a:xfrm>
        </p:grpSpPr>
        <p:sp>
          <p:nvSpPr>
            <p:cNvPr id="11" name="TextBox 10"/>
            <p:cNvSpPr txBox="1"/>
            <p:nvPr/>
          </p:nvSpPr>
          <p:spPr>
            <a:xfrm>
              <a:off x="6124098" y="3180274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err="1" smtClean="0">
                  <a:solidFill>
                    <a:schemeClr val="bg2">
                      <a:lumMod val="25000"/>
                    </a:schemeClr>
                  </a:solidFill>
                </a:rPr>
                <a:t>Nilai</a:t>
              </a:r>
              <a:r>
                <a:rPr lang="en-GB" sz="1400" dirty="0" smtClean="0">
                  <a:solidFill>
                    <a:schemeClr val="bg2">
                      <a:lumMod val="25000"/>
                    </a:schemeClr>
                  </a:solidFill>
                </a:rPr>
                <a:t> Test</a:t>
              </a:r>
              <a:endParaRPr lang="id-ID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9098" y="1796383"/>
              <a:ext cx="1359526" cy="1359526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/>
        </p:nvCxnSpPr>
        <p:spPr>
          <a:xfrm flipV="1">
            <a:off x="2638004" y="3800773"/>
            <a:ext cx="3552403" cy="13040"/>
          </a:xfrm>
          <a:prstGeom prst="line">
            <a:avLst/>
          </a:prstGeom>
          <a:ln w="38100">
            <a:solidFill>
              <a:srgbClr val="7181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811689" y="3167479"/>
            <a:ext cx="1242960" cy="1487251"/>
            <a:chOff x="6124098" y="3954076"/>
            <a:chExt cx="1412059" cy="168958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08" y="3954076"/>
              <a:ext cx="1357443" cy="135744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124098" y="5335884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>
                  <a:solidFill>
                    <a:schemeClr val="bg2">
                      <a:lumMod val="25000"/>
                    </a:schemeClr>
                  </a:solidFill>
                </a:rPr>
                <a:t>Grade</a:t>
              </a:r>
              <a:endParaRPr lang="id-ID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2258" y="1802779"/>
            <a:ext cx="2824120" cy="2931254"/>
            <a:chOff x="1112258" y="2005079"/>
            <a:chExt cx="2824120" cy="293125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963" y="2923622"/>
              <a:ext cx="2012711" cy="20127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12258" y="2005079"/>
              <a:ext cx="2824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err="1" smtClean="0">
                  <a:solidFill>
                    <a:schemeClr val="bg2">
                      <a:lumMod val="25000"/>
                    </a:schemeClr>
                  </a:solidFill>
                </a:rPr>
                <a:t>Penerimaan</a:t>
              </a:r>
              <a:r>
                <a:rPr lang="en-GB" sz="24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GB" sz="2400" dirty="0" err="1" smtClean="0">
                  <a:solidFill>
                    <a:schemeClr val="bg2">
                      <a:lumMod val="25000"/>
                    </a:schemeClr>
                  </a:solidFill>
                </a:rPr>
                <a:t>Universitas</a:t>
              </a:r>
              <a:endParaRPr lang="id-ID" sz="2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847568" y="4871692"/>
            <a:ext cx="1239894" cy="1487251"/>
            <a:chOff x="5513132" y="4094004"/>
            <a:chExt cx="1412059" cy="169376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588" y="4094004"/>
              <a:ext cx="1356337" cy="135633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13132" y="5479990"/>
              <a:ext cx="1412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>
                  <a:solidFill>
                    <a:schemeClr val="bg2">
                      <a:lumMod val="25000"/>
                    </a:schemeClr>
                  </a:solidFill>
                </a:rPr>
                <a:t>Rank</a:t>
              </a:r>
              <a:endParaRPr lang="id-ID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8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 smtClean="0"/>
                  <a:t>Data berdimensi tiga, maka </a:t>
                </a:r>
                <a:r>
                  <a:rPr lang="id-ID" i="1" dirty="0" smtClean="0"/>
                  <a:t>plot</a:t>
                </a:r>
                <a:r>
                  <a:rPr lang="id-ID" dirty="0" smtClean="0"/>
                  <a:t> juga bersumbu 3</a:t>
                </a:r>
              </a:p>
              <a:p>
                <a:pPr lvl="1"/>
                <a:r>
                  <a:rPr lang="en-GB" i="1" dirty="0"/>
                  <a:t>Test</a:t>
                </a:r>
                <a:r>
                  <a:rPr lang="en-GB" dirty="0"/>
                  <a:t>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  <a:p>
                <a:pPr lvl="1"/>
                <a:r>
                  <a:rPr lang="en-GB" i="1" dirty="0"/>
                  <a:t>Grade </a:t>
                </a:r>
                <a:r>
                  <a:rPr lang="en-GB" dirty="0" err="1"/>
                  <a:t>sebagai</a:t>
                </a:r>
                <a:r>
                  <a:rPr lang="en-GB" dirty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 smtClean="0"/>
                  <a:t>.</a:t>
                </a:r>
                <a:endParaRPr lang="id-ID" i="1" dirty="0" smtClean="0"/>
              </a:p>
              <a:p>
                <a:pPr lvl="1"/>
                <a:r>
                  <a:rPr lang="id-ID" i="1" dirty="0" smtClean="0"/>
                  <a:t>Rank</a:t>
                </a:r>
                <a:r>
                  <a:rPr lang="id-ID" dirty="0" smtClean="0"/>
                  <a:t> sebagai sumbu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 smtClean="0"/>
                  <a:t>.</a:t>
                </a:r>
              </a:p>
              <a:p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Data di-</a:t>
                </a:r>
                <a:r>
                  <a:rPr lang="id-ID" i="1" dirty="0" smtClean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 ke dalam ruang</a:t>
                </a:r>
              </a:p>
              <a:p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Alih-alih mencari garis, sekarang kita mencari </a:t>
                </a:r>
                <a:r>
                  <a:rPr lang="id-ID" u="sng" dirty="0" smtClean="0">
                    <a:solidFill>
                      <a:schemeClr val="bg1">
                        <a:lumMod val="85000"/>
                      </a:schemeClr>
                    </a:solidFill>
                  </a:rPr>
                  <a:t>bidang-planar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11</a:t>
            </a:fld>
            <a:endParaRPr lang="id-ID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" t="34464" r="45309" b="9843"/>
          <a:stretch/>
        </p:blipFill>
        <p:spPr>
          <a:xfrm>
            <a:off x="184150" y="2379689"/>
            <a:ext cx="4330700" cy="28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Data berdimensi tiga, maka 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juga bersumbu 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3.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Rank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sebagai sumbu </a:t>
                </a:r>
                <a14:m>
                  <m:oMath xmlns:m="http://schemas.openxmlformats.org/officeDocument/2006/math">
                    <m:r>
                      <a:rPr lang="id-ID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id-ID" dirty="0"/>
                  <a:t>Data di-</a:t>
                </a:r>
                <a:r>
                  <a:rPr lang="id-ID" i="1" dirty="0"/>
                  <a:t>plot</a:t>
                </a:r>
                <a:r>
                  <a:rPr lang="id-ID" dirty="0"/>
                  <a:t> ke dalam </a:t>
                </a:r>
                <a:r>
                  <a:rPr lang="id-ID" dirty="0" smtClean="0"/>
                  <a:t>ruang.</a:t>
                </a:r>
                <a:endParaRPr lang="id-ID" dirty="0"/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Alih-alih mencari garis, sekarang kita mencari </a:t>
                </a:r>
                <a:r>
                  <a:rPr lang="id-ID" u="sng" dirty="0">
                    <a:solidFill>
                      <a:schemeClr val="bg1">
                        <a:lumMod val="85000"/>
                      </a:schemeClr>
                    </a:solidFill>
                  </a:rPr>
                  <a:t>bidang-planar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12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622" r="45398" b="9686"/>
          <a:stretch/>
        </p:blipFill>
        <p:spPr>
          <a:xfrm>
            <a:off x="184150" y="2385207"/>
            <a:ext cx="4330700" cy="28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Data berdimensi tiga, maka 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juga bersumbu 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3.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i="1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Rank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sebagai sumbu </a:t>
                </a:r>
                <a14:m>
                  <m:oMath xmlns:m="http://schemas.openxmlformats.org/officeDocument/2006/math">
                    <m:r>
                      <a:rPr lang="id-ID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Data di-</a:t>
                </a:r>
                <a:r>
                  <a:rPr lang="id-ID" i="1" dirty="0">
                    <a:solidFill>
                      <a:schemeClr val="bg1">
                        <a:lumMod val="85000"/>
                      </a:schemeClr>
                    </a:solidFill>
                  </a:rPr>
                  <a:t>plot</a:t>
                </a:r>
                <a:r>
                  <a:rPr lang="id-ID" dirty="0">
                    <a:solidFill>
                      <a:schemeClr val="bg1">
                        <a:lumMod val="85000"/>
                      </a:schemeClr>
                    </a:solidFill>
                  </a:rPr>
                  <a:t> ke dalam </a:t>
                </a:r>
                <a:r>
                  <a:rPr lang="id-ID" dirty="0" smtClean="0">
                    <a:solidFill>
                      <a:schemeClr val="bg1">
                        <a:lumMod val="85000"/>
                      </a:schemeClr>
                    </a:solidFill>
                  </a:rPr>
                  <a:t>ruang.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id-ID" dirty="0"/>
                  <a:t>Alih-alih mencari garis, sekarang kita mencari </a:t>
                </a:r>
                <a:r>
                  <a:rPr lang="id-ID" u="sng" dirty="0"/>
                  <a:t>bidang-planar</a:t>
                </a:r>
                <a:r>
                  <a:rPr lang="id-ID" dirty="0" smtClean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13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464" r="45398" b="9843"/>
          <a:stretch/>
        </p:blipFill>
        <p:spPr>
          <a:xfrm>
            <a:off x="184150" y="2377090"/>
            <a:ext cx="4330700" cy="28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di Dimensi Tiga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14</a:t>
            </a:fld>
            <a:endParaRPr lang="id-ID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34464" r="45398" b="9843"/>
          <a:stretch/>
        </p:blipFill>
        <p:spPr>
          <a:xfrm>
            <a:off x="184150" y="2377090"/>
            <a:ext cx="4330700" cy="2833762"/>
          </a:xfrm>
          <a:prstGeom prst="rect">
            <a:avLst/>
          </a:prstGeom>
        </p:spPr>
      </p:pic>
      <p:sp>
        <p:nvSpPr>
          <p:cNvPr id="9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 smtClean="0"/>
              <a:t>Persamaan</a:t>
            </a:r>
            <a:r>
              <a:rPr lang="en-GB" dirty="0" smtClean="0"/>
              <a:t> </a:t>
            </a:r>
            <a:r>
              <a:rPr lang="id-ID" dirty="0" smtClean="0"/>
              <a:t>Planar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Label (</a:t>
            </a:r>
            <a:r>
              <a:rPr lang="en-GB" dirty="0" err="1" smtClean="0"/>
              <a:t>Tersedia</a:t>
            </a:r>
            <a:r>
              <a:rPr lang="en-GB" dirty="0" smtClean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Prediksi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5033246" y="1845466"/>
            <a:ext cx="3317487" cy="446276"/>
            <a:chOff x="4887590" y="1449669"/>
            <a:chExt cx="3317487" cy="446276"/>
          </a:xfrm>
        </p:grpSpPr>
        <p:sp>
          <p:nvSpPr>
            <p:cNvPr id="11" name="Rectangle 10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033247" y="1449669"/>
                  <a:ext cx="3171830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171830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033246" y="2401697"/>
            <a:ext cx="2817509" cy="1128158"/>
            <a:chOff x="4887590" y="2138234"/>
            <a:chExt cx="2817509" cy="1128158"/>
          </a:xfrm>
        </p:grpSpPr>
        <p:sp>
          <p:nvSpPr>
            <p:cNvPr id="14" name="Rectangle 13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5705897" y="2517647"/>
                  <a:ext cx="199920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199920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705897" y="2897060"/>
                  <a:ext cx="177606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17760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 smtClean="0"/>
                <a:t>dimana</a:t>
              </a:r>
              <a:r>
                <a:rPr lang="en-GB" sz="900" dirty="0" smtClean="0"/>
                <a:t> :</a:t>
              </a:r>
              <a:endParaRPr lang="id-ID" sz="9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20" name="Rectangle 19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23" name="Rectangle 22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806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Logistic Regression </a:t>
            </a:r>
            <a:r>
              <a:rPr lang="id-ID" dirty="0" smtClean="0"/>
              <a:t>Dimensi Tinggi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15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2733" r="45399" b="11101"/>
          <a:stretch/>
        </p:blipFill>
        <p:spPr>
          <a:xfrm>
            <a:off x="184150" y="2370487"/>
            <a:ext cx="4330700" cy="2863151"/>
          </a:xfrm>
          <a:prstGeom prst="rect">
            <a:avLst/>
          </a:prstGeom>
        </p:spPr>
      </p:pic>
      <p:sp>
        <p:nvSpPr>
          <p:cNvPr id="15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 smtClean="0"/>
              <a:t>Persamaan</a:t>
            </a:r>
            <a:r>
              <a:rPr lang="en-GB" dirty="0" smtClean="0"/>
              <a:t> </a:t>
            </a:r>
            <a:r>
              <a:rPr lang="id-ID" dirty="0" smtClean="0"/>
              <a:t>Hyperplane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Label (</a:t>
            </a:r>
            <a:r>
              <a:rPr lang="en-GB" dirty="0" err="1" smtClean="0"/>
              <a:t>Tersedia</a:t>
            </a:r>
            <a:r>
              <a:rPr lang="en-GB" dirty="0" smtClean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Prediksi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33246" y="1845466"/>
            <a:ext cx="3777549" cy="446276"/>
            <a:chOff x="4887590" y="1449669"/>
            <a:chExt cx="3777549" cy="446276"/>
          </a:xfrm>
        </p:grpSpPr>
        <p:sp>
          <p:nvSpPr>
            <p:cNvPr id="17" name="Rectangle 16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5033247" y="1449669"/>
                  <a:ext cx="3631892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631892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5033246" y="2401697"/>
            <a:ext cx="3115667" cy="1128158"/>
            <a:chOff x="4887590" y="2138234"/>
            <a:chExt cx="3115667" cy="1128158"/>
          </a:xfrm>
        </p:grpSpPr>
        <p:sp>
          <p:nvSpPr>
            <p:cNvPr id="20" name="Rectangle 19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5705897" y="2517647"/>
                  <a:ext cx="22973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229736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705897" y="2897060"/>
                  <a:ext cx="20742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207422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 smtClean="0"/>
                <a:t>dimana</a:t>
              </a:r>
              <a:r>
                <a:rPr lang="en-GB" sz="900" dirty="0" smtClean="0"/>
                <a:t> :</a:t>
              </a:r>
              <a:endParaRPr lang="id-ID" sz="9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26" name="Rectangle 25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29" name="Rectangle 28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08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Logistic Regression dari Sudut Pandang Neural Net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Dua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955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id-ID" dirty="0" smtClean="0"/>
              <a:t>Diketahui </a:t>
            </a:r>
            <a:r>
              <a:rPr lang="en-GB" dirty="0" err="1" smtClean="0"/>
              <a:t>Persamaan</a:t>
            </a:r>
            <a:r>
              <a:rPr lang="en-GB" dirty="0" smtClean="0"/>
              <a:t> </a:t>
            </a:r>
            <a:r>
              <a:rPr lang="en-GB" dirty="0" err="1" smtClean="0"/>
              <a:t>Garis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r>
              <a:rPr lang="id-ID" dirty="0" smtClean="0"/>
              <a:t>Apakah Siswa 3 diterima?</a:t>
            </a:r>
          </a:p>
          <a:p>
            <a:pPr marL="0" indent="0">
              <a:spcBef>
                <a:spcPts val="600"/>
              </a:spcBef>
              <a:spcAft>
                <a:spcPts val="3600"/>
              </a:spcAft>
              <a:buNone/>
            </a:pPr>
            <a:endParaRPr lang="id-ID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r>
              <a:rPr lang="id-ID" dirty="0" smtClean="0"/>
              <a:t>Prediksi</a:t>
            </a: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id-ID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Kasus dari Sudut Pandang LR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17</a:t>
            </a:fld>
            <a:endParaRPr lang="id-ID" dirty="0"/>
          </a:p>
        </p:txBody>
      </p:sp>
      <p:grpSp>
        <p:nvGrpSpPr>
          <p:cNvPr id="34" name="Group 33"/>
          <p:cNvGrpSpPr/>
          <p:nvPr/>
        </p:nvGrpSpPr>
        <p:grpSpPr>
          <a:xfrm>
            <a:off x="5033246" y="1845466"/>
            <a:ext cx="2199104" cy="1146333"/>
            <a:chOff x="5033246" y="1845466"/>
            <a:chExt cx="2199104" cy="1146333"/>
          </a:xfrm>
        </p:grpSpPr>
        <p:sp>
          <p:nvSpPr>
            <p:cNvPr id="16" name="Rectangle 15"/>
            <p:cNvSpPr/>
            <p:nvPr/>
          </p:nvSpPr>
          <p:spPr>
            <a:xfrm>
              <a:off x="5033246" y="1894626"/>
              <a:ext cx="72828" cy="10970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178903" y="1845466"/>
                  <a:ext cx="2053447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−18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903" y="1845466"/>
                  <a:ext cx="2053447" cy="44627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/>
            <p:cNvGrpSpPr/>
            <p:nvPr/>
          </p:nvGrpSpPr>
          <p:grpSpPr>
            <a:xfrm>
              <a:off x="5178903" y="2199683"/>
              <a:ext cx="1892826" cy="792116"/>
              <a:chOff x="5178903" y="2199683"/>
              <a:chExt cx="1892826" cy="792116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178903" y="2288864"/>
                <a:ext cx="66809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 err="1" smtClean="0"/>
                  <a:t>dimana</a:t>
                </a:r>
                <a:r>
                  <a:rPr lang="en-GB" sz="900" dirty="0" smtClean="0"/>
                  <a:t> :</a:t>
                </a:r>
                <a:endParaRPr lang="id-ID" sz="9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5731720" y="2199683"/>
                    <a:ext cx="45916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720" y="2199683"/>
                    <a:ext cx="459164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Rectangle 26"/>
              <p:cNvSpPr/>
              <p:nvPr/>
            </p:nvSpPr>
            <p:spPr>
              <a:xfrm>
                <a:off x="6064722" y="2218173"/>
                <a:ext cx="8018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 smtClean="0"/>
                  <a:t>= Test</a:t>
                </a:r>
                <a:endParaRPr lang="id-ID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5731720" y="2581915"/>
                    <a:ext cx="46448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id-ID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d-ID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1720" y="2581915"/>
                    <a:ext cx="464486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Rectangle 28"/>
              <p:cNvSpPr/>
              <p:nvPr/>
            </p:nvSpPr>
            <p:spPr>
              <a:xfrm>
                <a:off x="6064722" y="2622467"/>
                <a:ext cx="10070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d-ID" dirty="0" smtClean="0"/>
                  <a:t>= Grade</a:t>
                </a:r>
                <a:endParaRPr lang="id-ID" dirty="0"/>
              </a:p>
            </p:txBody>
          </p:sp>
        </p:grpSp>
      </p:grpSp>
      <p:pic>
        <p:nvPicPr>
          <p:cNvPr id="31" name="Content Placeholder 13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3991" r="41416" b="11102"/>
          <a:stretch/>
        </p:blipFill>
        <p:spPr>
          <a:xfrm>
            <a:off x="184150" y="2510248"/>
            <a:ext cx="4330700" cy="25836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46" y="3627681"/>
            <a:ext cx="1718610" cy="69061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033246" y="5032715"/>
            <a:ext cx="3387250" cy="787139"/>
            <a:chOff x="4887590" y="1449669"/>
            <a:chExt cx="3387250" cy="787139"/>
          </a:xfrm>
        </p:grpSpPr>
        <p:sp>
          <p:nvSpPr>
            <p:cNvPr id="36" name="Rectangle 35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33247" y="1449669"/>
                  <a:ext cx="3241593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id-ID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id-ID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d-ID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id-ID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−18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3241593" cy="78713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39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>
          <a:xfrm>
            <a:off x="1663552" y="2737914"/>
            <a:ext cx="1559359" cy="578967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Kasus </a:t>
            </a:r>
            <a:r>
              <a:rPr lang="id-ID" dirty="0"/>
              <a:t>dari Sudut Pandang </a:t>
            </a:r>
            <a:r>
              <a:rPr lang="id-ID" dirty="0" smtClean="0"/>
              <a:t>Graph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18</a:t>
            </a:fld>
            <a:endParaRPr lang="id-ID" dirty="0"/>
          </a:p>
        </p:txBody>
      </p:sp>
      <p:sp>
        <p:nvSpPr>
          <p:cNvPr id="17" name="Oval 16"/>
          <p:cNvSpPr/>
          <p:nvPr/>
        </p:nvSpPr>
        <p:spPr>
          <a:xfrm>
            <a:off x="694013" y="2114386"/>
            <a:ext cx="969540" cy="9695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208" y="2306768"/>
            <a:ext cx="89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smtClean="0">
                <a:solidFill>
                  <a:schemeClr val="bg2">
                    <a:lumMod val="25000"/>
                  </a:schemeClr>
                </a:solidFill>
              </a:rPr>
              <a:t>Test</a:t>
            </a:r>
          </a:p>
          <a:p>
            <a:pPr algn="ctr"/>
            <a:r>
              <a:rPr lang="id-ID" sz="1600" dirty="0" smtClean="0">
                <a:solidFill>
                  <a:schemeClr val="bg2">
                    <a:lumMod val="25000"/>
                  </a:schemeClr>
                </a:solidFill>
              </a:rPr>
              <a:t>= 7</a:t>
            </a:r>
            <a:endParaRPr lang="id-ID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82798" y="4413842"/>
            <a:ext cx="969540" cy="969540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9993" y="4606224"/>
            <a:ext cx="895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smtClean="0">
                <a:solidFill>
                  <a:schemeClr val="bg2">
                    <a:lumMod val="25000"/>
                  </a:schemeClr>
                </a:solidFill>
              </a:rPr>
              <a:t>Grade</a:t>
            </a:r>
          </a:p>
          <a:p>
            <a:pPr algn="ctr"/>
            <a:r>
              <a:rPr lang="id-ID" sz="1600" dirty="0" smtClean="0">
                <a:solidFill>
                  <a:schemeClr val="bg2">
                    <a:lumMod val="25000"/>
                  </a:schemeClr>
                </a:solidFill>
              </a:rPr>
              <a:t>= 6</a:t>
            </a:r>
            <a:endParaRPr lang="id-ID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174498" y="2350700"/>
            <a:ext cx="2795003" cy="2795003"/>
          </a:xfrm>
          <a:prstGeom prst="ellipse">
            <a:avLst/>
          </a:prstGeom>
          <a:solidFill>
            <a:schemeClr val="bg1"/>
          </a:solidFill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25" name="Content Placeholder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3991" r="41416" b="11102"/>
          <a:stretch/>
        </p:blipFill>
        <p:spPr>
          <a:xfrm>
            <a:off x="3464921" y="3047276"/>
            <a:ext cx="2214156" cy="1320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754083" y="2692116"/>
                <a:ext cx="1635832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id-ID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d-ID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d-ID" sz="14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−18</m:t>
                      </m:r>
                      <m:r>
                        <a:rPr lang="en-GB" sz="14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083" y="2692116"/>
                <a:ext cx="1635832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1615140" y="4176047"/>
            <a:ext cx="1596556" cy="58056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651270" y="4404243"/>
                <a:ext cx="1878656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2(7)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1(6)−18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70" y="4404243"/>
                <a:ext cx="1878656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24" idx="6"/>
          </p:cNvCxnSpPr>
          <p:nvPr/>
        </p:nvCxnSpPr>
        <p:spPr>
          <a:xfrm>
            <a:off x="5969501" y="3748202"/>
            <a:ext cx="101050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952" y="3400699"/>
            <a:ext cx="1719221" cy="69500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260972" y="2593749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 smtClean="0">
                <a:solidFill>
                  <a:schemeClr val="bg2">
                    <a:lumMod val="25000"/>
                  </a:schemeClr>
                </a:solidFill>
              </a:rPr>
              <a:t>2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77002" y="4038438"/>
            <a:ext cx="27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>
                <a:solidFill>
                  <a:schemeClr val="bg2">
                    <a:lumMod val="2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640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Bentuk Generik Perceptron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19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726382" y="2740536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726382" y="4160279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41662" y="3617404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62" y="3617404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>
            <a:off x="726381" y="5257640"/>
            <a:ext cx="778737" cy="778737"/>
            <a:chOff x="726381" y="5257640"/>
            <a:chExt cx="778737" cy="778737"/>
          </a:xfrm>
        </p:grpSpPr>
        <p:sp>
          <p:nvSpPr>
            <p:cNvPr id="27" name="Oval 26"/>
            <p:cNvSpPr/>
            <p:nvPr/>
          </p:nvSpPr>
          <p:spPr>
            <a:xfrm>
              <a:off x="726381" y="5257640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904087" y="5416175"/>
                  <a:ext cx="42191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87" y="5416175"/>
                  <a:ext cx="421910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oup 102"/>
          <p:cNvGrpSpPr/>
          <p:nvPr/>
        </p:nvGrpSpPr>
        <p:grpSpPr>
          <a:xfrm>
            <a:off x="1440382" y="2098026"/>
            <a:ext cx="1313934" cy="1054655"/>
            <a:chOff x="1440382" y="2098026"/>
            <a:chExt cx="1313934" cy="1054655"/>
          </a:xfrm>
        </p:grpSpPr>
        <p:cxnSp>
          <p:nvCxnSpPr>
            <p:cNvPr id="31" name="Straight Arrow Connector 30"/>
            <p:cNvCxnSpPr>
              <a:endCxn id="28" idx="1"/>
            </p:cNvCxnSpPr>
            <p:nvPr/>
          </p:nvCxnSpPr>
          <p:spPr>
            <a:xfrm>
              <a:off x="1440382" y="2168665"/>
              <a:ext cx="1313934" cy="984016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1864505" y="2098026"/>
                  <a:ext cx="6049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505" y="2098026"/>
                  <a:ext cx="60490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1505118" y="2841655"/>
            <a:ext cx="1027689" cy="677618"/>
            <a:chOff x="1505118" y="2841655"/>
            <a:chExt cx="1027689" cy="677618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505118" y="3244906"/>
              <a:ext cx="1027689" cy="274367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1656752" y="2841655"/>
                  <a:ext cx="6120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6752" y="2841655"/>
                  <a:ext cx="612026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/>
          <p:cNvGrpSpPr/>
          <p:nvPr/>
        </p:nvGrpSpPr>
        <p:grpSpPr>
          <a:xfrm>
            <a:off x="1505118" y="4054111"/>
            <a:ext cx="965373" cy="684953"/>
            <a:chOff x="1505118" y="4054111"/>
            <a:chExt cx="965373" cy="684953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1505118" y="4054111"/>
              <a:ext cx="965373" cy="372232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1652338" y="4277399"/>
                  <a:ext cx="61202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7" name="Rectangle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338" y="4277399"/>
                  <a:ext cx="612026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/>
          <p:cNvGrpSpPr/>
          <p:nvPr/>
        </p:nvGrpSpPr>
        <p:grpSpPr>
          <a:xfrm>
            <a:off x="1440382" y="4523110"/>
            <a:ext cx="1313934" cy="1034139"/>
            <a:chOff x="1440382" y="4523110"/>
            <a:chExt cx="1313934" cy="1034139"/>
          </a:xfrm>
        </p:grpSpPr>
        <p:cxnSp>
          <p:nvCxnSpPr>
            <p:cNvPr id="46" name="Straight Arrow Connector 45"/>
            <p:cNvCxnSpPr>
              <a:endCxn id="28" idx="3"/>
            </p:cNvCxnSpPr>
            <p:nvPr/>
          </p:nvCxnSpPr>
          <p:spPr>
            <a:xfrm flipV="1">
              <a:off x="1440382" y="4523110"/>
              <a:ext cx="1313934" cy="939015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864505" y="5095584"/>
                  <a:ext cx="4254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d-ID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4505" y="5095584"/>
                  <a:ext cx="425436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8" name="Straight Arrow Connector 87"/>
          <p:cNvCxnSpPr>
            <a:stCxn id="28" idx="6"/>
            <a:endCxn id="29" idx="2"/>
          </p:cNvCxnSpPr>
          <p:nvPr/>
        </p:nvCxnSpPr>
        <p:spPr>
          <a:xfrm>
            <a:off x="4408570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6"/>
            <a:endCxn id="30" idx="2"/>
          </p:cNvCxnSpPr>
          <p:nvPr/>
        </p:nvCxnSpPr>
        <p:spPr>
          <a:xfrm flipV="1">
            <a:off x="7055081" y="3837895"/>
            <a:ext cx="728371" cy="1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/>
          <p:cNvGrpSpPr/>
          <p:nvPr/>
        </p:nvGrpSpPr>
        <p:grpSpPr>
          <a:xfrm>
            <a:off x="7783452" y="3353125"/>
            <a:ext cx="969540" cy="969540"/>
            <a:chOff x="7783452" y="3353125"/>
            <a:chExt cx="969540" cy="969540"/>
          </a:xfrm>
        </p:grpSpPr>
        <p:sp>
          <p:nvSpPr>
            <p:cNvPr id="30" name="Oval 29"/>
            <p:cNvSpPr/>
            <p:nvPr/>
          </p:nvSpPr>
          <p:spPr>
            <a:xfrm>
              <a:off x="7783452" y="3353125"/>
              <a:ext cx="969540" cy="96954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815819" y="3491440"/>
              <a:ext cx="895149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id-ID" sz="1600" dirty="0" smtClean="0">
                  <a:solidFill>
                    <a:srgbClr val="00B0F0"/>
                  </a:solidFill>
                </a:rPr>
                <a:t>Ya</a:t>
              </a:r>
            </a:p>
            <a:p>
              <a:pPr algn="ctr"/>
              <a:r>
                <a:rPr lang="id-ID" sz="1600" dirty="0" smtClean="0">
                  <a:solidFill>
                    <a:srgbClr val="FF0000"/>
                  </a:solidFill>
                </a:rPr>
                <a:t>Tidak</a:t>
              </a:r>
              <a:endParaRPr lang="id-ID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558293" y="5046843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Linear Function</a:t>
            </a:r>
            <a:endParaRPr lang="id-ID" dirty="0"/>
          </a:p>
        </p:txBody>
      </p:sp>
      <p:sp>
        <p:nvSpPr>
          <p:cNvPr id="98" name="TextBox 97"/>
          <p:cNvSpPr txBox="1"/>
          <p:nvPr/>
        </p:nvSpPr>
        <p:spPr>
          <a:xfrm>
            <a:off x="5204804" y="5092793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Step Function</a:t>
            </a:r>
            <a:endParaRPr lang="id-ID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470491" y="2868856"/>
            <a:ext cx="1938079" cy="1938079"/>
            <a:chOff x="2470491" y="2868856"/>
            <a:chExt cx="1938079" cy="1938079"/>
          </a:xfrm>
        </p:grpSpPr>
        <p:sp>
          <p:nvSpPr>
            <p:cNvPr id="28" name="Oval 27"/>
            <p:cNvSpPr/>
            <p:nvPr/>
          </p:nvSpPr>
          <p:spPr>
            <a:xfrm>
              <a:off x="2470491" y="2868856"/>
              <a:ext cx="1938079" cy="19380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2804305" y="3288109"/>
              <a:ext cx="1302817" cy="1058287"/>
              <a:chOff x="2804305" y="3288109"/>
              <a:chExt cx="1302817" cy="1058287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804305" y="3288109"/>
                <a:ext cx="1302817" cy="1058287"/>
                <a:chOff x="2788121" y="3304293"/>
                <a:chExt cx="1302817" cy="1058287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979306" y="3304293"/>
                  <a:ext cx="0" cy="1058287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2788121" y="4161252"/>
                  <a:ext cx="1302817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/>
              <p:nvPr/>
            </p:nvCxnSpPr>
            <p:spPr>
              <a:xfrm>
                <a:off x="2864580" y="3503089"/>
                <a:ext cx="995321" cy="758126"/>
              </a:xfrm>
              <a:prstGeom prst="line">
                <a:avLst/>
              </a:prstGeom>
              <a:ln w="28575">
                <a:solidFill>
                  <a:srgbClr val="BE69C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/>
                  <p:cNvSpPr/>
                  <p:nvPr/>
                </p:nvSpPr>
                <p:spPr>
                  <a:xfrm rot="2204496">
                    <a:off x="2985646" y="3508507"/>
                    <a:ext cx="100245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𝑾𝒙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id-ID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204496">
                    <a:off x="2985646" y="3508507"/>
                    <a:ext cx="1002454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9" name="Group 98"/>
          <p:cNvGrpSpPr/>
          <p:nvPr/>
        </p:nvGrpSpPr>
        <p:grpSpPr>
          <a:xfrm>
            <a:off x="726382" y="1639415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/>
          <p:cNvGrpSpPr/>
          <p:nvPr/>
        </p:nvGrpSpPr>
        <p:grpSpPr>
          <a:xfrm>
            <a:off x="5117002" y="2868856"/>
            <a:ext cx="1938079" cy="1938079"/>
            <a:chOff x="5117002" y="2868856"/>
            <a:chExt cx="1938079" cy="1938079"/>
          </a:xfrm>
        </p:grpSpPr>
        <p:sp>
          <p:nvSpPr>
            <p:cNvPr id="29" name="Oval 28"/>
            <p:cNvSpPr/>
            <p:nvPr/>
          </p:nvSpPr>
          <p:spPr>
            <a:xfrm>
              <a:off x="5117002" y="2868856"/>
              <a:ext cx="1938079" cy="193807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5299086" y="3288109"/>
              <a:ext cx="1607469" cy="1058287"/>
              <a:chOff x="5299086" y="3288109"/>
              <a:chExt cx="1607469" cy="1058287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5389296" y="3288109"/>
                <a:ext cx="1497026" cy="1058287"/>
                <a:chOff x="5389296" y="3288109"/>
                <a:chExt cx="1497026" cy="1058287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5389296" y="3288109"/>
                  <a:ext cx="1497026" cy="1058287"/>
                  <a:chOff x="5389296" y="3288109"/>
                  <a:chExt cx="1497026" cy="1058287"/>
                </a:xfrm>
              </p:grpSpPr>
              <p:cxnSp>
                <p:nvCxnSpPr>
                  <p:cNvPr id="71" name="Straight Connector 70"/>
                  <p:cNvCxnSpPr/>
                  <p:nvPr/>
                </p:nvCxnSpPr>
                <p:spPr>
                  <a:xfrm>
                    <a:off x="6117667" y="3288109"/>
                    <a:ext cx="0" cy="1058287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 flipH="1">
                    <a:off x="5389296" y="4145068"/>
                    <a:ext cx="1497026" cy="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65000"/>
                      </a:schemeClr>
                    </a:solidFill>
                    <a:head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/>
                <p:cNvGrpSpPr/>
                <p:nvPr/>
              </p:nvGrpSpPr>
              <p:grpSpPr>
                <a:xfrm>
                  <a:off x="5389296" y="3777880"/>
                  <a:ext cx="1441300" cy="374307"/>
                  <a:chOff x="5389296" y="3777880"/>
                  <a:chExt cx="1441300" cy="374307"/>
                </a:xfrm>
              </p:grpSpPr>
              <p:cxnSp>
                <p:nvCxnSpPr>
                  <p:cNvPr id="80" name="Straight Connector 79"/>
                  <p:cNvCxnSpPr/>
                  <p:nvPr/>
                </p:nvCxnSpPr>
                <p:spPr>
                  <a:xfrm>
                    <a:off x="5389296" y="4136003"/>
                    <a:ext cx="728371" cy="0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6117667" y="3777880"/>
                    <a:ext cx="0" cy="374307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/>
                  <p:cNvCxnSpPr/>
                  <p:nvPr/>
                </p:nvCxnSpPr>
                <p:spPr>
                  <a:xfrm>
                    <a:off x="6102225" y="3785596"/>
                    <a:ext cx="728371" cy="0"/>
                  </a:xfrm>
                  <a:prstGeom prst="line">
                    <a:avLst/>
                  </a:prstGeom>
                  <a:ln w="38100">
                    <a:solidFill>
                      <a:srgbClr val="BE69CE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5299086" y="3777880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086" y="3777880"/>
                    <a:ext cx="364202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2"/>
                  <p:cNvSpPr/>
                  <p:nvPr/>
                </p:nvSpPr>
                <p:spPr>
                  <a:xfrm>
                    <a:off x="6542353" y="3432448"/>
                    <a:ext cx="36420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d-ID" dirty="0"/>
                  </a:p>
                </p:txBody>
              </p:sp>
            </mc:Choice>
            <mc:Fallback xmlns="">
              <p:sp>
                <p:nvSpPr>
                  <p:cNvPr id="113" name="Rectangle 1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2353" y="3432448"/>
                    <a:ext cx="364202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d-ID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53233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7" grpId="0"/>
      <p:bldP spid="9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 smtClean="0"/>
              <a:t>Neural Network 1: Pendahuluan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28" idx="0"/>
            <a:endCxn id="28" idx="4"/>
          </p:cNvCxnSpPr>
          <p:nvPr/>
        </p:nvCxnSpPr>
        <p:spPr>
          <a:xfrm>
            <a:off x="5132402" y="2868856"/>
            <a:ext cx="0" cy="193807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Bentuk Generik Perceptron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20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2419253" y="3436448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2419253" y="4678167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158666" y="2755859"/>
            <a:ext cx="1092498" cy="743288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523680" y="2627432"/>
                <a:ext cx="604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680" y="2627432"/>
                <a:ext cx="60490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24" idx="6"/>
            <a:endCxn id="28" idx="2"/>
          </p:cNvCxnSpPr>
          <p:nvPr/>
        </p:nvCxnSpPr>
        <p:spPr>
          <a:xfrm>
            <a:off x="3197990" y="3825817"/>
            <a:ext cx="965372" cy="12079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316223" y="3335695"/>
                <a:ext cx="61202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223" y="3335695"/>
                <a:ext cx="61202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V="1">
            <a:off x="3144372" y="4204102"/>
            <a:ext cx="1051356" cy="69845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516563" y="4555446"/>
                <a:ext cx="6120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d-ID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63" y="4555446"/>
                <a:ext cx="612026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/>
          <p:cNvCxnSpPr>
            <a:stCxn id="28" idx="6"/>
          </p:cNvCxnSpPr>
          <p:nvPr/>
        </p:nvCxnSpPr>
        <p:spPr>
          <a:xfrm>
            <a:off x="6101441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51164" y="4946214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Linear Function</a:t>
            </a:r>
            <a:endParaRPr lang="id-ID" dirty="0"/>
          </a:p>
        </p:txBody>
      </p:sp>
      <p:sp>
        <p:nvSpPr>
          <p:cNvPr id="98" name="TextBox 97"/>
          <p:cNvSpPr txBox="1"/>
          <p:nvPr/>
        </p:nvSpPr>
        <p:spPr>
          <a:xfrm>
            <a:off x="4251164" y="5314576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Step Function</a:t>
            </a:r>
            <a:endParaRPr lang="id-ID" dirty="0"/>
          </a:p>
        </p:txBody>
      </p:sp>
      <p:sp>
        <p:nvSpPr>
          <p:cNvPr id="28" name="Oval 27"/>
          <p:cNvSpPr/>
          <p:nvPr/>
        </p:nvSpPr>
        <p:spPr>
          <a:xfrm>
            <a:off x="4163362" y="2868856"/>
            <a:ext cx="1938079" cy="1938079"/>
          </a:xfrm>
          <a:prstGeom prst="ellipse">
            <a:avLst/>
          </a:prstGeom>
          <a:noFill/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428407" y="2194729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id-ID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5202447" y="3425049"/>
            <a:ext cx="663421" cy="951175"/>
            <a:chOff x="6910600" y="3956050"/>
            <a:chExt cx="734800" cy="1053514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6910600" y="4806935"/>
              <a:ext cx="734800" cy="13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323146" y="3956050"/>
              <a:ext cx="1442" cy="10535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7038115" y="4130834"/>
              <a:ext cx="570063" cy="676101"/>
            </a:xfrm>
            <a:custGeom>
              <a:avLst/>
              <a:gdLst>
                <a:gd name="connsiteX0" fmla="*/ 0 w 1092200"/>
                <a:gd name="connsiteY0" fmla="*/ 850900 h 850900"/>
                <a:gd name="connsiteX1" fmla="*/ 520700 w 1092200"/>
                <a:gd name="connsiteY1" fmla="*/ 850900 h 850900"/>
                <a:gd name="connsiteX2" fmla="*/ 520700 w 1092200"/>
                <a:gd name="connsiteY2" fmla="*/ 0 h 850900"/>
                <a:gd name="connsiteX3" fmla="*/ 1092200 w 1092200"/>
                <a:gd name="connsiteY3" fmla="*/ 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200" h="850900">
                  <a:moveTo>
                    <a:pt x="0" y="850900"/>
                  </a:moveTo>
                  <a:lnTo>
                    <a:pt x="520700" y="850900"/>
                  </a:lnTo>
                  <a:lnTo>
                    <a:pt x="520700" y="0"/>
                  </a:lnTo>
                  <a:lnTo>
                    <a:pt x="1092200" y="0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52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>
            <a:stCxn id="28" idx="0"/>
            <a:endCxn id="28" idx="4"/>
          </p:cNvCxnSpPr>
          <p:nvPr/>
        </p:nvCxnSpPr>
        <p:spPr>
          <a:xfrm>
            <a:off x="5132402" y="2868856"/>
            <a:ext cx="0" cy="193807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Bentuk Generik Perceptron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21</a:t>
            </a:fld>
            <a:endParaRPr lang="id-ID"/>
          </a:p>
        </p:txBody>
      </p:sp>
      <p:grpSp>
        <p:nvGrpSpPr>
          <p:cNvPr id="100" name="Group 99"/>
          <p:cNvGrpSpPr/>
          <p:nvPr/>
        </p:nvGrpSpPr>
        <p:grpSpPr>
          <a:xfrm>
            <a:off x="2419253" y="3436448"/>
            <a:ext cx="778737" cy="778737"/>
            <a:chOff x="726382" y="2740536"/>
            <a:chExt cx="778737" cy="778737"/>
          </a:xfrm>
        </p:grpSpPr>
        <p:sp>
          <p:nvSpPr>
            <p:cNvPr id="24" name="Oval 23"/>
            <p:cNvSpPr/>
            <p:nvPr/>
          </p:nvSpPr>
          <p:spPr>
            <a:xfrm>
              <a:off x="726382" y="2740536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2843173"/>
                  <a:ext cx="555088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/>
          <p:cNvGrpSpPr/>
          <p:nvPr/>
        </p:nvGrpSpPr>
        <p:grpSpPr>
          <a:xfrm>
            <a:off x="2419253" y="4678167"/>
            <a:ext cx="778737" cy="778737"/>
            <a:chOff x="726382" y="4160279"/>
            <a:chExt cx="778737" cy="778737"/>
          </a:xfrm>
        </p:grpSpPr>
        <p:sp>
          <p:nvSpPr>
            <p:cNvPr id="25" name="Oval 24"/>
            <p:cNvSpPr/>
            <p:nvPr/>
          </p:nvSpPr>
          <p:spPr>
            <a:xfrm>
              <a:off x="726382" y="416027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d-ID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4257980"/>
                  <a:ext cx="574965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sz="24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d-ID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90" y="4204102"/>
                <a:ext cx="34817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>
            <a:off x="3158666" y="2755859"/>
            <a:ext cx="1092498" cy="743288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4" idx="6"/>
            <a:endCxn id="28" idx="2"/>
          </p:cNvCxnSpPr>
          <p:nvPr/>
        </p:nvCxnSpPr>
        <p:spPr>
          <a:xfrm>
            <a:off x="3197990" y="3825817"/>
            <a:ext cx="965372" cy="12079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144372" y="4204102"/>
            <a:ext cx="1051356" cy="698453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28" idx="6"/>
          </p:cNvCxnSpPr>
          <p:nvPr/>
        </p:nvCxnSpPr>
        <p:spPr>
          <a:xfrm>
            <a:off x="6101441" y="3837896"/>
            <a:ext cx="708432" cy="0"/>
          </a:xfrm>
          <a:prstGeom prst="straightConnector1">
            <a:avLst/>
          </a:prstGeom>
          <a:ln w="76200">
            <a:solidFill>
              <a:srgbClr val="BE69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63362" y="2868856"/>
            <a:ext cx="1938079" cy="1938079"/>
          </a:xfrm>
          <a:prstGeom prst="ellipse">
            <a:avLst/>
          </a:prstGeom>
          <a:noFill/>
          <a:ln w="76200">
            <a:solidFill>
              <a:srgbClr val="BE6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solidFill>
                <a:schemeClr val="bg1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2428407" y="2194729"/>
            <a:ext cx="778737" cy="778737"/>
            <a:chOff x="726382" y="1639415"/>
            <a:chExt cx="778737" cy="778737"/>
          </a:xfrm>
        </p:grpSpPr>
        <p:sp>
          <p:nvSpPr>
            <p:cNvPr id="23" name="Oval 22"/>
            <p:cNvSpPr/>
            <p:nvPr/>
          </p:nvSpPr>
          <p:spPr>
            <a:xfrm>
              <a:off x="726382" y="163941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d-ID" sz="2400" dirty="0"/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63" y="1748261"/>
                  <a:ext cx="54797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id-ID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id-ID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632" y="3378956"/>
                <a:ext cx="944618" cy="10433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5202447" y="3425049"/>
            <a:ext cx="663421" cy="951175"/>
            <a:chOff x="6910600" y="3956050"/>
            <a:chExt cx="734800" cy="1053514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6910600" y="4806935"/>
              <a:ext cx="734800" cy="13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323146" y="3956050"/>
              <a:ext cx="1442" cy="105351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7038115" y="4130834"/>
              <a:ext cx="570063" cy="676101"/>
            </a:xfrm>
            <a:custGeom>
              <a:avLst/>
              <a:gdLst>
                <a:gd name="connsiteX0" fmla="*/ 0 w 1092200"/>
                <a:gd name="connsiteY0" fmla="*/ 850900 h 850900"/>
                <a:gd name="connsiteX1" fmla="*/ 520700 w 1092200"/>
                <a:gd name="connsiteY1" fmla="*/ 850900 h 850900"/>
                <a:gd name="connsiteX2" fmla="*/ 520700 w 1092200"/>
                <a:gd name="connsiteY2" fmla="*/ 0 h 850900"/>
                <a:gd name="connsiteX3" fmla="*/ 1092200 w 1092200"/>
                <a:gd name="connsiteY3" fmla="*/ 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200" h="850900">
                  <a:moveTo>
                    <a:pt x="0" y="850900"/>
                  </a:moveTo>
                  <a:lnTo>
                    <a:pt x="520700" y="850900"/>
                  </a:lnTo>
                  <a:lnTo>
                    <a:pt x="520700" y="0"/>
                  </a:lnTo>
                  <a:lnTo>
                    <a:pt x="1092200" y="0"/>
                  </a:lnTo>
                </a:path>
              </a:pathLst>
            </a:cu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1493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Perceptron dan Neurons</a:t>
            </a:r>
            <a:endParaRPr lang="id-ID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00854" y="2533439"/>
            <a:ext cx="3396017" cy="242952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22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29238" y="2774287"/>
            <a:ext cx="4547723" cy="19478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29238" y="4412927"/>
            <a:ext cx="351836" cy="30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1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Perceptron dan Neurons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23</a:t>
            </a:fld>
            <a:endParaRPr lang="id-ID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44281" y="3098507"/>
            <a:ext cx="3139228" cy="13445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17430" y="4315823"/>
            <a:ext cx="351836" cy="309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74667" y="2148330"/>
            <a:ext cx="3139228" cy="1344559"/>
          </a:xfrm>
          <a:prstGeom prst="rect">
            <a:avLst/>
          </a:prstGeom>
        </p:spPr>
      </p:pic>
      <p:pic>
        <p:nvPicPr>
          <p:cNvPr id="12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8618" y="3888782"/>
            <a:ext cx="3139228" cy="1344559"/>
          </a:xfrm>
          <a:prstGeom prst="rect">
            <a:avLst/>
          </a:prstGeom>
        </p:spPr>
      </p:pic>
      <p:pic>
        <p:nvPicPr>
          <p:cNvPr id="15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622982">
            <a:off x="3106758" y="1927552"/>
            <a:ext cx="3139228" cy="1344559"/>
          </a:xfrm>
          <a:prstGeom prst="rect">
            <a:avLst/>
          </a:prstGeom>
        </p:spPr>
      </p:pic>
      <p:pic>
        <p:nvPicPr>
          <p:cNvPr id="16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20222249">
            <a:off x="3134433" y="4136862"/>
            <a:ext cx="3139228" cy="1344559"/>
          </a:xfrm>
          <a:prstGeom prst="rect">
            <a:avLst/>
          </a:prstGeom>
        </p:spPr>
      </p:pic>
      <p:pic>
        <p:nvPicPr>
          <p:cNvPr id="18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54015" y="3089260"/>
            <a:ext cx="3139228" cy="13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Perceptron dan Neurons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24</a:t>
            </a:fld>
            <a:endParaRPr lang="id-ID"/>
          </a:p>
        </p:txBody>
      </p:sp>
      <p:grpSp>
        <p:nvGrpSpPr>
          <p:cNvPr id="1025" name="Group 1024"/>
          <p:cNvGrpSpPr/>
          <p:nvPr/>
        </p:nvGrpSpPr>
        <p:grpSpPr>
          <a:xfrm>
            <a:off x="2428406" y="1497522"/>
            <a:ext cx="4152863" cy="3942643"/>
            <a:chOff x="2428406" y="1683638"/>
            <a:chExt cx="4152863" cy="3942643"/>
          </a:xfrm>
        </p:grpSpPr>
        <p:sp>
          <p:nvSpPr>
            <p:cNvPr id="11" name="Rectangle 10"/>
            <p:cNvSpPr/>
            <p:nvPr/>
          </p:nvSpPr>
          <p:spPr>
            <a:xfrm>
              <a:off x="4917430" y="4315823"/>
              <a:ext cx="351836" cy="309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/>
            <p:cNvSpPr/>
            <p:nvPr/>
          </p:nvSpPr>
          <p:spPr>
            <a:xfrm>
              <a:off x="2428406" y="3990235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3126669" y="2749998"/>
              <a:ext cx="1092498" cy="743288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993242" y="2229100"/>
              <a:ext cx="1225924" cy="179910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428407" y="2194729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219166" y="4847544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219167" y="3249463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219166" y="1683638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802532" y="3249463"/>
              <a:ext cx="778737" cy="778737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BE6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00" dirty="0">
                <a:solidFill>
                  <a:schemeClr val="bg1">
                    <a:lumMod val="50000"/>
                  </a:schemeClr>
                </a:solidFill>
                <a:latin typeface="Product Sans" panose="020B0403030502040203" pitchFamily="34" charset="0"/>
              </a:endParaRPr>
            </a:p>
          </p:txBody>
        </p:sp>
        <p:cxnSp>
          <p:nvCxnSpPr>
            <p:cNvPr id="38" name="Straight Arrow Connector 37"/>
            <p:cNvCxnSpPr>
              <a:stCxn id="32" idx="6"/>
              <a:endCxn id="36" idx="2"/>
            </p:cNvCxnSpPr>
            <p:nvPr/>
          </p:nvCxnSpPr>
          <p:spPr>
            <a:xfrm flipV="1">
              <a:off x="3207144" y="2073007"/>
              <a:ext cx="1012022" cy="511091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033214" y="2889445"/>
              <a:ext cx="1185952" cy="215025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3207143" y="3767704"/>
              <a:ext cx="1012023" cy="462595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34" idx="2"/>
            </p:cNvCxnSpPr>
            <p:nvPr/>
          </p:nvCxnSpPr>
          <p:spPr>
            <a:xfrm>
              <a:off x="3171522" y="4525150"/>
              <a:ext cx="1047644" cy="711763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4" idx="7"/>
              <a:endCxn id="37" idx="3"/>
            </p:cNvCxnSpPr>
            <p:nvPr/>
          </p:nvCxnSpPr>
          <p:spPr>
            <a:xfrm flipV="1">
              <a:off x="4883860" y="3914157"/>
              <a:ext cx="1032715" cy="104743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5" idx="6"/>
              <a:endCxn id="37" idx="2"/>
            </p:cNvCxnSpPr>
            <p:nvPr/>
          </p:nvCxnSpPr>
          <p:spPr>
            <a:xfrm>
              <a:off x="4997904" y="3638832"/>
              <a:ext cx="804628" cy="0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6" idx="5"/>
              <a:endCxn id="37" idx="1"/>
            </p:cNvCxnSpPr>
            <p:nvPr/>
          </p:nvCxnSpPr>
          <p:spPr>
            <a:xfrm>
              <a:off x="4883860" y="2348332"/>
              <a:ext cx="1032715" cy="1015174"/>
            </a:xfrm>
            <a:prstGeom prst="straightConnector1">
              <a:avLst/>
            </a:prstGeom>
            <a:ln w="76200">
              <a:solidFill>
                <a:srgbClr val="BE69C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1931571" y="5736824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Input Layer</a:t>
            </a:r>
            <a:endParaRPr lang="id-ID" dirty="0"/>
          </a:p>
        </p:txBody>
      </p:sp>
      <p:sp>
        <p:nvSpPr>
          <p:cNvPr id="68" name="TextBox 67"/>
          <p:cNvSpPr txBox="1"/>
          <p:nvPr/>
        </p:nvSpPr>
        <p:spPr>
          <a:xfrm>
            <a:off x="3727297" y="5735527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Hidden Layer</a:t>
            </a:r>
            <a:endParaRPr lang="id-ID" dirty="0"/>
          </a:p>
        </p:txBody>
      </p:sp>
      <p:sp>
        <p:nvSpPr>
          <p:cNvPr id="69" name="TextBox 68"/>
          <p:cNvSpPr txBox="1"/>
          <p:nvPr/>
        </p:nvSpPr>
        <p:spPr>
          <a:xfrm>
            <a:off x="5310663" y="5743105"/>
            <a:ext cx="176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Output Layer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5555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Bermain dengan Perceptron</a:t>
            </a:r>
            <a:endParaRPr lang="id-ID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317581" y="2484255"/>
            <a:ext cx="6188745" cy="350476"/>
          </a:xfrm>
        </p:spPr>
        <p:txBody>
          <a:bodyPr>
            <a:normAutofit fontScale="92500" lnSpcReduction="10000"/>
          </a:bodyPr>
          <a:lstStyle/>
          <a:p>
            <a:r>
              <a:rPr lang="id-ID" dirty="0" smtClean="0"/>
              <a:t>Bagian Tiga</a:t>
            </a:r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411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AND Perceptron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26</a:t>
            </a:fld>
            <a:endParaRPr lang="id-ID" dirty="0"/>
          </a:p>
        </p:txBody>
      </p:sp>
      <p:pic>
        <p:nvPicPr>
          <p:cNvPr id="1026" name="Picture 2" descr="https://d17h27t6h515a5.cloudfront.net/topher/2017/May/5912bf0e_and-quiz/and-quiz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688352"/>
            <a:ext cx="8815388" cy="225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OR Perceptron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2050" name="Picture 2" descr="https://d17h27t6h515a5.cloudfront.net/topher/2017/May/5912c102_or-quiz/or-quiz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784030"/>
            <a:ext cx="8815388" cy="20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6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Dari AND ke OR Perceptron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3074" name="Picture 2" descr="https://d17h27t6h515a5.cloudfront.net/topher/2017/May/5912c232_and-to-or/and-to-o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2582918"/>
            <a:ext cx="8815388" cy="246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2483839" y="2573267"/>
            <a:ext cx="4232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smtClean="0"/>
              <a:t>Hands-on Implementasi Perceptron AND, OR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29303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 smtClean="0"/>
              <a:t>Mengingat</a:t>
            </a:r>
            <a:r>
              <a:rPr lang="en-GB" dirty="0" smtClean="0"/>
              <a:t> </a:t>
            </a:r>
            <a:r>
              <a:rPr lang="en-GB" dirty="0" err="1" smtClean="0"/>
              <a:t>Kembali</a:t>
            </a:r>
            <a:r>
              <a:rPr lang="en-GB" dirty="0" smtClean="0"/>
              <a:t> Logistic Regression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542F-DE5E-4E16-A7BF-712B39FBB09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 smtClean="0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50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V="1">
            <a:off x="2589452" y="2459979"/>
            <a:ext cx="3616413" cy="1543094"/>
          </a:xfrm>
          <a:prstGeom prst="line">
            <a:avLst/>
          </a:prstGeom>
          <a:ln w="38100">
            <a:solidFill>
              <a:srgbClr val="C56A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6132190" y="1788291"/>
            <a:ext cx="1412059" cy="1753223"/>
            <a:chOff x="6124098" y="1796383"/>
            <a:chExt cx="1412059" cy="1753223"/>
          </a:xfrm>
        </p:grpSpPr>
        <p:sp>
          <p:nvSpPr>
            <p:cNvPr id="35" name="TextBox 34"/>
            <p:cNvSpPr txBox="1"/>
            <p:nvPr/>
          </p:nvSpPr>
          <p:spPr>
            <a:xfrm>
              <a:off x="6124098" y="3180274"/>
              <a:ext cx="1412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>
                  <a:solidFill>
                    <a:schemeClr val="bg2">
                      <a:lumMod val="25000"/>
                    </a:schemeClr>
                  </a:solidFill>
                </a:rPr>
                <a:t>Nilai</a:t>
              </a:r>
              <a:r>
                <a:rPr lang="en-GB" dirty="0" smtClean="0">
                  <a:solidFill>
                    <a:schemeClr val="bg2">
                      <a:lumMod val="25000"/>
                    </a:schemeClr>
                  </a:solidFill>
                </a:rPr>
                <a:t> Test</a:t>
              </a:r>
              <a:endParaRPr lang="id-ID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9098" y="1796383"/>
              <a:ext cx="1359526" cy="1359526"/>
            </a:xfrm>
            <a:prstGeom prst="rect">
              <a:avLst/>
            </a:prstGeom>
          </p:spPr>
        </p:pic>
      </p:grpSp>
      <p:cxnSp>
        <p:nvCxnSpPr>
          <p:cNvPr id="25" name="Straight Connector 24"/>
          <p:cNvCxnSpPr/>
          <p:nvPr/>
        </p:nvCxnSpPr>
        <p:spPr>
          <a:xfrm>
            <a:off x="2638004" y="4016110"/>
            <a:ext cx="3633323" cy="642104"/>
          </a:xfrm>
          <a:prstGeom prst="line">
            <a:avLst/>
          </a:prstGeom>
          <a:ln w="38100">
            <a:solidFill>
              <a:srgbClr val="7181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124098" y="3954076"/>
            <a:ext cx="1412059" cy="1751140"/>
            <a:chOff x="6124098" y="3954076"/>
            <a:chExt cx="1412059" cy="175114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408" y="3954076"/>
              <a:ext cx="1357443" cy="135744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124098" y="5335884"/>
              <a:ext cx="1412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bg2">
                      <a:lumMod val="25000"/>
                    </a:schemeClr>
                  </a:solidFill>
                </a:rPr>
                <a:t>Grade</a:t>
              </a:r>
              <a:endParaRPr lang="id-ID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Contoh</a:t>
            </a:r>
            <a:r>
              <a:rPr lang="en-GB" dirty="0"/>
              <a:t> </a:t>
            </a:r>
            <a:r>
              <a:rPr lang="en-GB" dirty="0" err="1" smtClean="0"/>
              <a:t>Kasus</a:t>
            </a:r>
            <a:r>
              <a:rPr lang="en-GB" dirty="0" smtClean="0"/>
              <a:t> Logistic Regression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grpSp>
        <p:nvGrpSpPr>
          <p:cNvPr id="31" name="Group 30"/>
          <p:cNvGrpSpPr/>
          <p:nvPr/>
        </p:nvGrpSpPr>
        <p:grpSpPr>
          <a:xfrm>
            <a:off x="1112258" y="2005079"/>
            <a:ext cx="2824120" cy="2931254"/>
            <a:chOff x="1112258" y="2005079"/>
            <a:chExt cx="2824120" cy="293125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963" y="2923622"/>
              <a:ext cx="2012711" cy="201271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112258" y="2005079"/>
              <a:ext cx="28241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err="1" smtClean="0">
                  <a:solidFill>
                    <a:schemeClr val="bg2">
                      <a:lumMod val="25000"/>
                    </a:schemeClr>
                  </a:solidFill>
                </a:rPr>
                <a:t>Penerimaan</a:t>
              </a:r>
              <a:r>
                <a:rPr lang="en-GB" sz="24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en-GB" sz="2400" dirty="0" err="1" smtClean="0">
                  <a:solidFill>
                    <a:schemeClr val="bg2">
                      <a:lumMod val="25000"/>
                    </a:schemeClr>
                  </a:solidFill>
                </a:rPr>
                <a:t>Universitas</a:t>
              </a:r>
              <a:endParaRPr lang="id-ID" sz="2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5</a:t>
            </a:fld>
            <a:endParaRPr lang="id-ID"/>
          </a:p>
        </p:txBody>
      </p:sp>
      <p:pic>
        <p:nvPicPr>
          <p:cNvPr id="8" name="Content Placeholder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225" y="1788309"/>
            <a:ext cx="1357443" cy="1357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08" y="3954076"/>
            <a:ext cx="1357443" cy="1357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4098" y="3180274"/>
            <a:ext cx="141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Nilai</a:t>
            </a:r>
            <a:r>
              <a:rPr lang="en-GB" dirty="0" smtClean="0"/>
              <a:t> Test</a:t>
            </a:r>
            <a:endParaRPr lang="id-ID" dirty="0"/>
          </a:p>
        </p:txBody>
      </p:sp>
      <p:sp>
        <p:nvSpPr>
          <p:cNvPr id="11" name="TextBox 10"/>
          <p:cNvSpPr txBox="1"/>
          <p:nvPr/>
        </p:nvSpPr>
        <p:spPr>
          <a:xfrm>
            <a:off x="6124098" y="5335884"/>
            <a:ext cx="1412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Rangking</a:t>
            </a:r>
            <a:r>
              <a:rPr lang="en-GB" dirty="0" smtClean="0"/>
              <a:t> / Grade</a:t>
            </a:r>
            <a:endParaRPr lang="id-ID" dirty="0"/>
          </a:p>
        </p:txBody>
      </p:sp>
      <p:grpSp>
        <p:nvGrpSpPr>
          <p:cNvPr id="28" name="Group 27"/>
          <p:cNvGrpSpPr/>
          <p:nvPr/>
        </p:nvGrpSpPr>
        <p:grpSpPr>
          <a:xfrm>
            <a:off x="1130282" y="1739788"/>
            <a:ext cx="2648699" cy="954107"/>
            <a:chOff x="1130282" y="1739788"/>
            <a:chExt cx="2648699" cy="9541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282" y="1804493"/>
              <a:ext cx="845062" cy="845062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063469" y="1739788"/>
              <a:ext cx="1715512" cy="954107"/>
              <a:chOff x="2063469" y="1739788"/>
              <a:chExt cx="1715512" cy="95410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 smtClean="0"/>
                  <a:t>Siswa</a:t>
                </a:r>
                <a:r>
                  <a:rPr lang="en-GB" b="1" dirty="0" smtClean="0"/>
                  <a:t> 1</a:t>
                </a:r>
                <a:endParaRPr lang="id-ID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/>
                  <a:t>Test: 9/10</a:t>
                </a:r>
              </a:p>
              <a:p>
                <a:r>
                  <a:rPr lang="en-GB" sz="1600" dirty="0" smtClean="0"/>
                  <a:t>Grade: 8/10</a:t>
                </a:r>
                <a:endParaRPr lang="id-ID" sz="1600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130282" y="3105940"/>
            <a:ext cx="2648699" cy="954107"/>
            <a:chOff x="1130282" y="3105940"/>
            <a:chExt cx="2648699" cy="9541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282" y="3160463"/>
              <a:ext cx="845062" cy="84506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2063469" y="3105940"/>
              <a:ext cx="1715512" cy="954107"/>
              <a:chOff x="2063469" y="1739788"/>
              <a:chExt cx="1715512" cy="95410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 smtClean="0"/>
                  <a:t>Siswa</a:t>
                </a:r>
                <a:r>
                  <a:rPr lang="en-GB" b="1" dirty="0" smtClean="0"/>
                  <a:t> 2</a:t>
                </a:r>
                <a:endParaRPr lang="id-ID" b="1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/>
                  <a:t>Test: 3/10</a:t>
                </a:r>
              </a:p>
              <a:p>
                <a:r>
                  <a:rPr lang="en-GB" sz="1600" dirty="0" smtClean="0"/>
                  <a:t>Grade: 4/10</a:t>
                </a:r>
                <a:endParaRPr lang="id-ID" sz="1600" dirty="0"/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137487" y="4461910"/>
            <a:ext cx="2641494" cy="954107"/>
            <a:chOff x="1137487" y="4461910"/>
            <a:chExt cx="2641494" cy="95410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487" y="4516433"/>
              <a:ext cx="845062" cy="8450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063469" y="4461910"/>
              <a:ext cx="1715512" cy="954107"/>
              <a:chOff x="2063469" y="1739788"/>
              <a:chExt cx="1715512" cy="95410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063469" y="1739788"/>
                <a:ext cx="133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err="1" smtClean="0"/>
                  <a:t>Siswa</a:t>
                </a:r>
                <a:r>
                  <a:rPr lang="en-GB" b="1" dirty="0" smtClean="0"/>
                  <a:t> 3</a:t>
                </a:r>
                <a:endParaRPr lang="id-ID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063469" y="2109120"/>
                <a:ext cx="1715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/>
                  <a:t>Test: 7/10</a:t>
                </a:r>
              </a:p>
              <a:p>
                <a:r>
                  <a:rPr lang="en-GB" sz="1600" dirty="0" smtClean="0"/>
                  <a:t>Grade: 6/10</a:t>
                </a:r>
                <a:endParaRPr lang="id-ID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9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 smtClean="0"/>
                  <a:t>Kita plot </a:t>
                </a:r>
                <a:r>
                  <a:rPr lang="en-GB" dirty="0" err="1" smtClean="0"/>
                  <a:t>kedua</a:t>
                </a:r>
                <a:r>
                  <a:rPr lang="en-GB" dirty="0" smtClean="0"/>
                  <a:t> data </a:t>
                </a:r>
                <a:r>
                  <a:rPr lang="en-GB" dirty="0" err="1" smtClean="0"/>
                  <a:t>kita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dalam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sebuah</a:t>
                </a:r>
                <a:r>
                  <a:rPr lang="en-GB" dirty="0" smtClean="0"/>
                  <a:t> </a:t>
                </a:r>
                <a:r>
                  <a:rPr lang="en-GB" i="1" dirty="0" smtClean="0"/>
                  <a:t>graph.</a:t>
                </a:r>
                <a:endParaRPr lang="en-GB" dirty="0" smtClean="0"/>
              </a:p>
              <a:p>
                <a:pPr lvl="1"/>
                <a:r>
                  <a:rPr lang="en-GB" i="1" dirty="0" smtClean="0"/>
                  <a:t>Test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sebagai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sumbu</a:t>
                </a: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0" dirty="0" smtClean="0"/>
                  <a:t>.</a:t>
                </a:r>
              </a:p>
              <a:p>
                <a:pPr lvl="1"/>
                <a:r>
                  <a:rPr lang="en-GB" i="1" dirty="0" smtClean="0"/>
                  <a:t>Grade </a:t>
                </a:r>
                <a:r>
                  <a:rPr lang="en-GB" dirty="0" err="1" smtClean="0"/>
                  <a:t>sebagai</a:t>
                </a:r>
                <a:r>
                  <a:rPr lang="en-GB" dirty="0" smtClean="0"/>
                  <a:t> </a:t>
                </a:r>
                <a:r>
                  <a:rPr lang="en-GB" dirty="0" err="1"/>
                  <a:t>sumbu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 smtClean="0"/>
                  <a:t>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U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ntuk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memastikan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tiga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masuk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kategori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yang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mana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membutuhkan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banyak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data.</a:t>
                </a:r>
              </a:p>
              <a:p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3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ternyata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dapat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dikategorikan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 smtClean="0">
                    <a:solidFill>
                      <a:schemeClr val="bg1">
                        <a:lumMod val="85000"/>
                      </a:schemeClr>
                    </a:solidFill>
                  </a:rPr>
                  <a:t>diterima</a:t>
                </a:r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6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31" name="Content Placeholder 30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84150" y="2519185"/>
            <a:ext cx="4330700" cy="25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2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Kita plot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kedua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dalam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sebuah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graph.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en-GB" dirty="0" err="1"/>
                  <a:t>Untuk</a:t>
                </a:r>
                <a:r>
                  <a:rPr lang="en-GB" dirty="0"/>
                  <a:t> </a:t>
                </a:r>
                <a:r>
                  <a:rPr lang="en-GB" dirty="0" err="1"/>
                  <a:t>memastikan</a:t>
                </a:r>
                <a:r>
                  <a:rPr lang="en-GB" dirty="0"/>
                  <a:t> </a:t>
                </a:r>
                <a:r>
                  <a:rPr lang="en-GB" dirty="0" err="1"/>
                  <a:t>siswa</a:t>
                </a:r>
                <a:r>
                  <a:rPr lang="en-GB" dirty="0"/>
                  <a:t> </a:t>
                </a:r>
                <a:r>
                  <a:rPr lang="en-GB" dirty="0" err="1"/>
                  <a:t>tiga</a:t>
                </a:r>
                <a:r>
                  <a:rPr lang="en-GB" dirty="0"/>
                  <a:t> </a:t>
                </a:r>
                <a:r>
                  <a:rPr lang="en-GB" dirty="0" err="1"/>
                  <a:t>masuk</a:t>
                </a:r>
                <a:r>
                  <a:rPr lang="en-GB" dirty="0"/>
                  <a:t> </a:t>
                </a:r>
                <a:r>
                  <a:rPr lang="en-GB" dirty="0" err="1"/>
                  <a:t>kategori</a:t>
                </a:r>
                <a:r>
                  <a:rPr lang="en-GB" dirty="0"/>
                  <a:t> yang </a:t>
                </a:r>
                <a:r>
                  <a:rPr lang="en-GB" dirty="0" err="1"/>
                  <a:t>mana</a:t>
                </a:r>
                <a:r>
                  <a:rPr lang="en-GB" dirty="0"/>
                  <a:t>, </a:t>
                </a:r>
                <a:r>
                  <a:rPr lang="en-GB" dirty="0" err="1"/>
                  <a:t>kita</a:t>
                </a:r>
                <a:r>
                  <a:rPr lang="en-GB" dirty="0"/>
                  <a:t> </a:t>
                </a:r>
                <a:r>
                  <a:rPr lang="en-GB" dirty="0" err="1"/>
                  <a:t>membutuhkan</a:t>
                </a:r>
                <a:r>
                  <a:rPr lang="en-GB" dirty="0"/>
                  <a:t> </a:t>
                </a:r>
                <a:r>
                  <a:rPr lang="en-GB" dirty="0" err="1"/>
                  <a:t>banyak</a:t>
                </a:r>
                <a:r>
                  <a:rPr lang="en-GB" dirty="0"/>
                  <a:t> data.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3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ternyata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dapat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dikategorikan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diterima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  <a:endParaRPr lang="id-ID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7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84150" y="2511842"/>
            <a:ext cx="4330700" cy="25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Kasus</a:t>
            </a:r>
            <a:r>
              <a:rPr lang="en-GB" dirty="0"/>
              <a:t> Logistic Regression</a:t>
            </a:r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GB" dirty="0" smtClean="0">
                    <a:solidFill>
                      <a:schemeClr val="bg1">
                        <a:lumMod val="85000"/>
                      </a:schemeClr>
                    </a:solidFill>
                  </a:rPr>
                  <a:t>Kita plot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kedua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dalam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sebuah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graph.</a:t>
                </a:r>
                <a:endParaRPr lang="en-GB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Test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pPr lvl="1"/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Grade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sebagai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sumbu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85000"/>
                      </a:schemeClr>
                    </a:solidFill>
                  </a:rPr>
                  <a:t>.</a:t>
                </a:r>
              </a:p>
              <a:p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Untuk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memastikan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siswa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tiga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masuk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kategori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yang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mana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,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kita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membutuhkan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GB" dirty="0" err="1">
                    <a:solidFill>
                      <a:schemeClr val="bg1">
                        <a:lumMod val="85000"/>
                      </a:schemeClr>
                    </a:solidFill>
                  </a:rPr>
                  <a:t>banyak</a:t>
                </a:r>
                <a:r>
                  <a:rPr lang="en-GB" dirty="0">
                    <a:solidFill>
                      <a:schemeClr val="bg1">
                        <a:lumMod val="85000"/>
                      </a:schemeClr>
                    </a:solidFill>
                  </a:rPr>
                  <a:t> data.</a:t>
                </a:r>
              </a:p>
              <a:p>
                <a:r>
                  <a:rPr lang="en-GB" dirty="0" err="1"/>
                  <a:t>Siswa</a:t>
                </a:r>
                <a:r>
                  <a:rPr lang="en-GB" dirty="0"/>
                  <a:t> 3 </a:t>
                </a:r>
                <a:r>
                  <a:rPr lang="en-GB" dirty="0" err="1"/>
                  <a:t>ternyata</a:t>
                </a:r>
                <a:r>
                  <a:rPr lang="en-GB" dirty="0"/>
                  <a:t> </a:t>
                </a:r>
                <a:r>
                  <a:rPr lang="en-GB" dirty="0" err="1"/>
                  <a:t>dapat</a:t>
                </a:r>
                <a:r>
                  <a:rPr lang="en-GB" dirty="0"/>
                  <a:t> </a:t>
                </a:r>
                <a:r>
                  <a:rPr lang="en-GB" dirty="0" err="1"/>
                  <a:t>dikategorikan</a:t>
                </a:r>
                <a:r>
                  <a:rPr lang="en-GB" dirty="0"/>
                  <a:t> </a:t>
                </a:r>
                <a:r>
                  <a:rPr lang="en-GB" dirty="0" err="1"/>
                  <a:t>diterima</a:t>
                </a:r>
                <a:r>
                  <a:rPr lang="en-GB" dirty="0"/>
                  <a:t>.</a:t>
                </a:r>
                <a:endParaRPr lang="id-ID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2"/>
                <a:stretch>
                  <a:fillRect l="-1252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8</a:t>
            </a:fld>
            <a:endParaRPr lang="id-ID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865" y="1760544"/>
            <a:ext cx="1274126" cy="5067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7" y="1760544"/>
            <a:ext cx="1274126" cy="5067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651" y="1760544"/>
            <a:ext cx="1260981" cy="50672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84150" y="2516263"/>
            <a:ext cx="4339298" cy="251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Formula Logistic Regression</a:t>
            </a:r>
            <a:endParaRPr lang="id-ID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4150" y="2521762"/>
            <a:ext cx="4330700" cy="2512049"/>
          </a:xfrm>
          <a:prstGeom prst="rect">
            <a:avLst/>
          </a:prstGeom>
        </p:spPr>
      </p:pic>
      <p:sp>
        <p:nvSpPr>
          <p:cNvPr id="37" name="Content Placeholder 36"/>
          <p:cNvSpPr>
            <a:spLocks noGrp="1"/>
          </p:cNvSpPr>
          <p:nvPr>
            <p:ph sz="half" idx="2"/>
          </p:nvPr>
        </p:nvSpPr>
        <p:spPr>
          <a:xfrm>
            <a:off x="4629150" y="1408013"/>
            <a:ext cx="4378492" cy="4590243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 err="1" smtClean="0"/>
              <a:t>Persamaan</a:t>
            </a:r>
            <a:r>
              <a:rPr lang="en-GB" dirty="0" smtClean="0"/>
              <a:t> </a:t>
            </a:r>
            <a:r>
              <a:rPr lang="en-GB" dirty="0" err="1" smtClean="0"/>
              <a:t>Garis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spcBef>
                <a:spcPts val="600"/>
              </a:spcBef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Label (</a:t>
            </a:r>
            <a:r>
              <a:rPr lang="en-GB" dirty="0" err="1" smtClean="0"/>
              <a:t>Tersedia</a:t>
            </a:r>
            <a:r>
              <a:rPr lang="en-GB" dirty="0" smtClean="0"/>
              <a:t>)</a:t>
            </a:r>
          </a:p>
          <a:p>
            <a:pPr marL="0" indent="0">
              <a:spcAft>
                <a:spcPts val="1800"/>
              </a:spcAft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Prediksi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Judul Pembahasan Pertemuan Disini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9</a:t>
            </a:fld>
            <a:endParaRPr lang="id-ID"/>
          </a:p>
        </p:txBody>
      </p:sp>
      <p:grpSp>
        <p:nvGrpSpPr>
          <p:cNvPr id="20" name="Group 19"/>
          <p:cNvGrpSpPr/>
          <p:nvPr/>
        </p:nvGrpSpPr>
        <p:grpSpPr>
          <a:xfrm>
            <a:off x="5033246" y="1845466"/>
            <a:ext cx="2478283" cy="446276"/>
            <a:chOff x="4887590" y="1449669"/>
            <a:chExt cx="2478283" cy="446276"/>
          </a:xfrm>
        </p:grpSpPr>
        <p:sp>
          <p:nvSpPr>
            <p:cNvPr id="15" name="Rectangle 14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033247" y="1449669"/>
                  <a:ext cx="2332626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332626" cy="4462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5033246" y="2401697"/>
            <a:ext cx="2395983" cy="1128158"/>
            <a:chOff x="4887590" y="2138234"/>
            <a:chExt cx="2395983" cy="1128158"/>
          </a:xfrm>
        </p:grpSpPr>
        <p:sp>
          <p:nvSpPr>
            <p:cNvPr id="22" name="Rectangle 21"/>
            <p:cNvSpPr/>
            <p:nvPr/>
          </p:nvSpPr>
          <p:spPr>
            <a:xfrm>
              <a:off x="4887590" y="2148922"/>
              <a:ext cx="72828" cy="1117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2138234"/>
                  <a:ext cx="143205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705897" y="2517647"/>
                  <a:ext cx="157767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517647"/>
                  <a:ext cx="157767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5705897" y="2897060"/>
                  <a:ext cx="140102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5897" y="2897060"/>
                  <a:ext cx="140102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/>
            <p:cNvSpPr txBox="1"/>
            <p:nvPr/>
          </p:nvSpPr>
          <p:spPr>
            <a:xfrm>
              <a:off x="5037798" y="2586897"/>
              <a:ext cx="66809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 err="1" smtClean="0"/>
                <a:t>dimana</a:t>
              </a:r>
              <a:r>
                <a:rPr lang="en-GB" sz="900" dirty="0" smtClean="0"/>
                <a:t> :</a:t>
              </a:r>
              <a:endParaRPr lang="id-ID" sz="9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33246" y="4158907"/>
            <a:ext cx="1272056" cy="446276"/>
            <a:chOff x="4887590" y="1449669"/>
            <a:chExt cx="1272056" cy="446276"/>
          </a:xfrm>
        </p:grpSpPr>
        <p:sp>
          <p:nvSpPr>
            <p:cNvPr id="31" name="Rectangle 30"/>
            <p:cNvSpPr/>
            <p:nvPr/>
          </p:nvSpPr>
          <p:spPr>
            <a:xfrm>
              <a:off x="4887590" y="1498829"/>
              <a:ext cx="72828" cy="3479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∈{0,1}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1126399" cy="44627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5033246" y="5277290"/>
            <a:ext cx="2765861" cy="787139"/>
            <a:chOff x="4887590" y="1449669"/>
            <a:chExt cx="2765861" cy="787139"/>
          </a:xfrm>
        </p:grpSpPr>
        <p:sp>
          <p:nvSpPr>
            <p:cNvPr id="34" name="Rectangle 33"/>
            <p:cNvSpPr/>
            <p:nvPr/>
          </p:nvSpPr>
          <p:spPr>
            <a:xfrm>
              <a:off x="4887590" y="1498829"/>
              <a:ext cx="72828" cy="7379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ts val="600"/>
                    </a:spcBef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1,  </m:t>
                                </m:r>
                                <m:r>
                                  <a:rPr lang="en-GB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GB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𝑾𝒙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247" y="1449669"/>
                  <a:ext cx="2620204" cy="78713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32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5475</TotalTime>
  <Words>746</Words>
  <Application>Microsoft Office PowerPoint</Application>
  <PresentationFormat>On-screen Show (4:3)</PresentationFormat>
  <Paragraphs>282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PowerPoint Presentation</vt:lpstr>
      <vt:lpstr>Neural Network 1: Pendahuluan</vt:lpstr>
      <vt:lpstr>Mengingat Kembali Logistic Regression</vt:lpstr>
      <vt:lpstr>Contoh Kasus Logistic Regression</vt:lpstr>
      <vt:lpstr>Contoh Kasus Logistic Regression</vt:lpstr>
      <vt:lpstr>Contoh Kasus Logistic Regression</vt:lpstr>
      <vt:lpstr>Contoh Kasus Logistic Regression</vt:lpstr>
      <vt:lpstr>Contoh Kasus Logistic Regression</vt:lpstr>
      <vt:lpstr>Formula Logistic Regression</vt:lpstr>
      <vt:lpstr>Logistic Regression di Dimensi Tiga</vt:lpstr>
      <vt:lpstr>Logistic Regression di Dimensi Tiga</vt:lpstr>
      <vt:lpstr>Logistic Regression di Dimensi Tiga</vt:lpstr>
      <vt:lpstr>Logistic Regression di Dimensi Tiga</vt:lpstr>
      <vt:lpstr>Logistic Regression di Dimensi Tiga</vt:lpstr>
      <vt:lpstr>Logistic Regression Dimensi Tinggi</vt:lpstr>
      <vt:lpstr>Logistic Regression dari Sudut Pandang Neural Net</vt:lpstr>
      <vt:lpstr>Kasus dari Sudut Pandang LR</vt:lpstr>
      <vt:lpstr>Kasus dari Sudut Pandang Graph</vt:lpstr>
      <vt:lpstr>Bentuk Generik Perceptron</vt:lpstr>
      <vt:lpstr>Bentuk Generik Perceptron</vt:lpstr>
      <vt:lpstr>Bentuk Generik Perceptron</vt:lpstr>
      <vt:lpstr>Perceptron dan Neurons</vt:lpstr>
      <vt:lpstr>Perceptron dan Neurons</vt:lpstr>
      <vt:lpstr>Perceptron dan Neurons</vt:lpstr>
      <vt:lpstr>Bermain dengan Perceptron</vt:lpstr>
      <vt:lpstr>AND Perceptron</vt:lpstr>
      <vt:lpstr>OR Perceptron</vt:lpstr>
      <vt:lpstr>Dari AND ke OR Perceptron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220</cp:revision>
  <dcterms:created xsi:type="dcterms:W3CDTF">2019-04-17T03:34:48Z</dcterms:created>
  <dcterms:modified xsi:type="dcterms:W3CDTF">2019-06-28T14:46:01Z</dcterms:modified>
</cp:coreProperties>
</file>